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</p:sldMasterIdLst>
  <p:notesMasterIdLst>
    <p:notesMasterId r:id="rId3"/>
  </p:notesMasterIdLst>
  <p:sldIdLst>
    <p:sldId id="256" r:id="rId2"/>
  </p:sldIdLst>
  <p:sldSz cx="30275213" cy="21388388"/>
  <p:notesSz cx="7315200" cy="9601200"/>
  <p:defaultTextStyle>
    <a:defPPr>
      <a:defRPr lang="en-US"/>
    </a:defPPr>
    <a:lvl1pPr algn="ctr" rtl="0" eaLnBrk="0" fontAlgn="base" hangingPunct="0">
      <a:spcBef>
        <a:spcPct val="0"/>
      </a:spcBef>
      <a:spcAft>
        <a:spcPct val="0"/>
      </a:spcAft>
      <a:defRPr sz="1300" kern="1200" baseline="-25000">
        <a:solidFill>
          <a:schemeClr val="tx1"/>
        </a:solidFill>
        <a:latin typeface="Times" pitchFamily="18" charset="0"/>
        <a:ea typeface="+mn-ea"/>
        <a:cs typeface="+mn-cs"/>
      </a:defRPr>
    </a:lvl1pPr>
    <a:lvl2pPr marL="307513" algn="ctr" rtl="0" eaLnBrk="0" fontAlgn="base" hangingPunct="0">
      <a:spcBef>
        <a:spcPct val="0"/>
      </a:spcBef>
      <a:spcAft>
        <a:spcPct val="0"/>
      </a:spcAft>
      <a:defRPr sz="1300" kern="1200" baseline="-25000">
        <a:solidFill>
          <a:schemeClr val="tx1"/>
        </a:solidFill>
        <a:latin typeface="Times" pitchFamily="18" charset="0"/>
        <a:ea typeface="+mn-ea"/>
        <a:cs typeface="+mn-cs"/>
      </a:defRPr>
    </a:lvl2pPr>
    <a:lvl3pPr marL="615025" algn="ctr" rtl="0" eaLnBrk="0" fontAlgn="base" hangingPunct="0">
      <a:spcBef>
        <a:spcPct val="0"/>
      </a:spcBef>
      <a:spcAft>
        <a:spcPct val="0"/>
      </a:spcAft>
      <a:defRPr sz="1300" kern="1200" baseline="-25000">
        <a:solidFill>
          <a:schemeClr val="tx1"/>
        </a:solidFill>
        <a:latin typeface="Times" pitchFamily="18" charset="0"/>
        <a:ea typeface="+mn-ea"/>
        <a:cs typeface="+mn-cs"/>
      </a:defRPr>
    </a:lvl3pPr>
    <a:lvl4pPr marL="922538" algn="ctr" rtl="0" eaLnBrk="0" fontAlgn="base" hangingPunct="0">
      <a:spcBef>
        <a:spcPct val="0"/>
      </a:spcBef>
      <a:spcAft>
        <a:spcPct val="0"/>
      </a:spcAft>
      <a:defRPr sz="1300" kern="1200" baseline="-25000">
        <a:solidFill>
          <a:schemeClr val="tx1"/>
        </a:solidFill>
        <a:latin typeface="Times" pitchFamily="18" charset="0"/>
        <a:ea typeface="+mn-ea"/>
        <a:cs typeface="+mn-cs"/>
      </a:defRPr>
    </a:lvl4pPr>
    <a:lvl5pPr marL="1230051" algn="ctr" rtl="0" eaLnBrk="0" fontAlgn="base" hangingPunct="0">
      <a:spcBef>
        <a:spcPct val="0"/>
      </a:spcBef>
      <a:spcAft>
        <a:spcPct val="0"/>
      </a:spcAft>
      <a:defRPr sz="1300" kern="1200" baseline="-25000">
        <a:solidFill>
          <a:schemeClr val="tx1"/>
        </a:solidFill>
        <a:latin typeface="Times" pitchFamily="18" charset="0"/>
        <a:ea typeface="+mn-ea"/>
        <a:cs typeface="+mn-cs"/>
      </a:defRPr>
    </a:lvl5pPr>
    <a:lvl6pPr marL="1537564" algn="l" defTabSz="615025" rtl="0" eaLnBrk="1" latinLnBrk="0" hangingPunct="1">
      <a:defRPr sz="1300" kern="1200" baseline="-25000">
        <a:solidFill>
          <a:schemeClr val="tx1"/>
        </a:solidFill>
        <a:latin typeface="Times" pitchFamily="18" charset="0"/>
        <a:ea typeface="+mn-ea"/>
        <a:cs typeface="+mn-cs"/>
      </a:defRPr>
    </a:lvl6pPr>
    <a:lvl7pPr marL="1845076" algn="l" defTabSz="615025" rtl="0" eaLnBrk="1" latinLnBrk="0" hangingPunct="1">
      <a:defRPr sz="1300" kern="1200" baseline="-25000">
        <a:solidFill>
          <a:schemeClr val="tx1"/>
        </a:solidFill>
        <a:latin typeface="Times" pitchFamily="18" charset="0"/>
        <a:ea typeface="+mn-ea"/>
        <a:cs typeface="+mn-cs"/>
      </a:defRPr>
    </a:lvl7pPr>
    <a:lvl8pPr marL="2152589" algn="l" defTabSz="615025" rtl="0" eaLnBrk="1" latinLnBrk="0" hangingPunct="1">
      <a:defRPr sz="1300" kern="1200" baseline="-25000">
        <a:solidFill>
          <a:schemeClr val="tx1"/>
        </a:solidFill>
        <a:latin typeface="Times" pitchFamily="18" charset="0"/>
        <a:ea typeface="+mn-ea"/>
        <a:cs typeface="+mn-cs"/>
      </a:defRPr>
    </a:lvl8pPr>
    <a:lvl9pPr marL="2460102" algn="l" defTabSz="615025" rtl="0" eaLnBrk="1" latinLnBrk="0" hangingPunct="1">
      <a:defRPr sz="1300" kern="1200" baseline="-25000">
        <a:solidFill>
          <a:schemeClr val="tx1"/>
        </a:solidFill>
        <a:latin typeface="Times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737">
          <p15:clr>
            <a:srgbClr val="A4A3A4"/>
          </p15:clr>
        </p15:guide>
        <p15:guide id="2" pos="953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8BD22B"/>
    <a:srgbClr val="A9FF35"/>
    <a:srgbClr val="869ED5"/>
    <a:srgbClr val="06BF8C"/>
    <a:srgbClr val="06906A"/>
    <a:srgbClr val="0CFFBC"/>
    <a:srgbClr val="866904"/>
    <a:srgbClr val="9E7B06"/>
    <a:srgbClr val="0BEEAF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19585" autoAdjust="0"/>
    <p:restoredTop sz="93421" autoAdjust="0"/>
  </p:normalViewPr>
  <p:slideViewPr>
    <p:cSldViewPr>
      <p:cViewPr>
        <p:scale>
          <a:sx n="59" d="100"/>
          <a:sy n="59" d="100"/>
        </p:scale>
        <p:origin x="176" y="-544"/>
      </p:cViewPr>
      <p:guideLst>
        <p:guide orient="horz" pos="6737"/>
        <p:guide pos="953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 baseline="0"/>
            </a:lvl1pPr>
          </a:lstStyle>
          <a:p>
            <a:endParaRPr lang="en-US" altLang="zh-CN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aseline="0"/>
            </a:lvl1pPr>
          </a:lstStyle>
          <a:p>
            <a:endParaRPr lang="en-US" altLang="zh-CN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09663" y="720725"/>
            <a:ext cx="5095875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60888"/>
            <a:ext cx="5851525" cy="4319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 baseline="0"/>
            </a:lvl1pPr>
          </a:lstStyle>
          <a:p>
            <a:endParaRPr lang="en-US" altLang="zh-CN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aseline="0"/>
            </a:lvl1pPr>
          </a:lstStyle>
          <a:p>
            <a:fld id="{A7C16142-1807-4514-9581-90A6D31CABAE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6601203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800" kern="1200">
        <a:solidFill>
          <a:schemeClr val="tx1"/>
        </a:solidFill>
        <a:latin typeface="Times" pitchFamily="18" charset="0"/>
        <a:ea typeface="+mn-ea"/>
        <a:cs typeface="+mn-cs"/>
      </a:defRPr>
    </a:lvl1pPr>
    <a:lvl2pPr marL="307513" algn="l" rtl="0" fontAlgn="base">
      <a:spcBef>
        <a:spcPct val="30000"/>
      </a:spcBef>
      <a:spcAft>
        <a:spcPct val="0"/>
      </a:spcAft>
      <a:defRPr sz="800" kern="1200">
        <a:solidFill>
          <a:schemeClr val="tx1"/>
        </a:solidFill>
        <a:latin typeface="Times" pitchFamily="18" charset="0"/>
        <a:ea typeface="+mn-ea"/>
        <a:cs typeface="+mn-cs"/>
      </a:defRPr>
    </a:lvl2pPr>
    <a:lvl3pPr marL="615025" algn="l" rtl="0" fontAlgn="base">
      <a:spcBef>
        <a:spcPct val="30000"/>
      </a:spcBef>
      <a:spcAft>
        <a:spcPct val="0"/>
      </a:spcAft>
      <a:defRPr sz="800" kern="1200">
        <a:solidFill>
          <a:schemeClr val="tx1"/>
        </a:solidFill>
        <a:latin typeface="Times" pitchFamily="18" charset="0"/>
        <a:ea typeface="+mn-ea"/>
        <a:cs typeface="+mn-cs"/>
      </a:defRPr>
    </a:lvl3pPr>
    <a:lvl4pPr marL="922538" algn="l" rtl="0" fontAlgn="base">
      <a:spcBef>
        <a:spcPct val="30000"/>
      </a:spcBef>
      <a:spcAft>
        <a:spcPct val="0"/>
      </a:spcAft>
      <a:defRPr sz="800" kern="1200">
        <a:solidFill>
          <a:schemeClr val="tx1"/>
        </a:solidFill>
        <a:latin typeface="Times" pitchFamily="18" charset="0"/>
        <a:ea typeface="+mn-ea"/>
        <a:cs typeface="+mn-cs"/>
      </a:defRPr>
    </a:lvl4pPr>
    <a:lvl5pPr marL="1230051" algn="l" rtl="0" fontAlgn="base">
      <a:spcBef>
        <a:spcPct val="30000"/>
      </a:spcBef>
      <a:spcAft>
        <a:spcPct val="0"/>
      </a:spcAft>
      <a:defRPr sz="800" kern="1200">
        <a:solidFill>
          <a:schemeClr val="tx1"/>
        </a:solidFill>
        <a:latin typeface="Times" pitchFamily="18" charset="0"/>
        <a:ea typeface="+mn-ea"/>
        <a:cs typeface="+mn-cs"/>
      </a:defRPr>
    </a:lvl5pPr>
    <a:lvl6pPr marL="1537564" algn="l" defTabSz="615025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6pPr>
    <a:lvl7pPr marL="1845076" algn="l" defTabSz="615025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7pPr>
    <a:lvl8pPr marL="2152589" algn="l" defTabSz="615025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8pPr>
    <a:lvl9pPr marL="2460102" algn="l" defTabSz="615025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71079" y="6644676"/>
            <a:ext cx="25733055" cy="458381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41064" y="12119674"/>
            <a:ext cx="21193087" cy="5466747"/>
          </a:xfrm>
        </p:spPr>
        <p:txBody>
          <a:bodyPr/>
          <a:lstStyle>
            <a:lvl1pPr marL="0" indent="0" algn="ctr">
              <a:buNone/>
              <a:defRPr/>
            </a:lvl1pPr>
            <a:lvl2pPr marL="307513" indent="0" algn="ctr">
              <a:buNone/>
              <a:defRPr/>
            </a:lvl2pPr>
            <a:lvl3pPr marL="615025" indent="0" algn="ctr">
              <a:buNone/>
              <a:defRPr/>
            </a:lvl3pPr>
            <a:lvl4pPr marL="922538" indent="0" algn="ctr">
              <a:buNone/>
              <a:defRPr/>
            </a:lvl4pPr>
            <a:lvl5pPr marL="1230051" indent="0" algn="ctr">
              <a:buNone/>
              <a:defRPr/>
            </a:lvl5pPr>
            <a:lvl6pPr marL="1537564" indent="0" algn="ctr">
              <a:buNone/>
              <a:defRPr/>
            </a:lvl6pPr>
            <a:lvl7pPr marL="1845076" indent="0" algn="ctr">
              <a:buNone/>
              <a:defRPr/>
            </a:lvl7pPr>
            <a:lvl8pPr marL="2152589" indent="0" algn="ctr">
              <a:buNone/>
              <a:defRPr/>
            </a:lvl8pPr>
            <a:lvl9pPr marL="2460102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12FEEBC-03A8-43C5-A5EF-674A6A25FFCC}" type="slidenum">
              <a:rPr lang="zh-CN" altLang="en-US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B80DC54-B002-4515-8731-5470DBE10DC5}" type="slidenum">
              <a:rPr lang="zh-CN" altLang="en-US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570871" y="1900985"/>
            <a:ext cx="6433263" cy="17110916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71079" y="1900985"/>
            <a:ext cx="19194669" cy="1711091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68B843B-14AD-493A-9675-83D070CC50B5}" type="slidenum">
              <a:rPr lang="zh-CN" altLang="en-US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21BF56C-EB2F-47E4-93CF-C7AD209454B0}" type="slidenum">
              <a:rPr lang="zh-CN" altLang="en-US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91532" y="13744227"/>
            <a:ext cx="25734150" cy="4247559"/>
          </a:xfrm>
        </p:spPr>
        <p:txBody>
          <a:bodyPr anchor="t"/>
          <a:lstStyle>
            <a:lvl1pPr algn="l">
              <a:defRPr sz="27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91532" y="9065516"/>
            <a:ext cx="25734150" cy="4678710"/>
          </a:xfrm>
        </p:spPr>
        <p:txBody>
          <a:bodyPr anchor="b"/>
          <a:lstStyle>
            <a:lvl1pPr marL="0" indent="0">
              <a:buNone/>
              <a:defRPr sz="1300"/>
            </a:lvl1pPr>
            <a:lvl2pPr marL="307513" indent="0">
              <a:buNone/>
              <a:defRPr sz="1200"/>
            </a:lvl2pPr>
            <a:lvl3pPr marL="615025" indent="0">
              <a:buNone/>
              <a:defRPr sz="1100"/>
            </a:lvl3pPr>
            <a:lvl4pPr marL="922538" indent="0">
              <a:buNone/>
              <a:defRPr sz="900"/>
            </a:lvl4pPr>
            <a:lvl5pPr marL="1230051" indent="0">
              <a:buNone/>
              <a:defRPr sz="900"/>
            </a:lvl5pPr>
            <a:lvl6pPr marL="1537564" indent="0">
              <a:buNone/>
              <a:defRPr sz="900"/>
            </a:lvl6pPr>
            <a:lvl7pPr marL="1845076" indent="0">
              <a:buNone/>
              <a:defRPr sz="900"/>
            </a:lvl7pPr>
            <a:lvl8pPr marL="2152589" indent="0">
              <a:buNone/>
              <a:defRPr sz="900"/>
            </a:lvl8pPr>
            <a:lvl9pPr marL="2460102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3F46228-08DB-430B-B910-4A7EB15AB5F5}" type="slidenum">
              <a:rPr lang="zh-CN" altLang="en-US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71080" y="6178456"/>
            <a:ext cx="12813966" cy="12833445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3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190168" y="6178456"/>
            <a:ext cx="12813966" cy="12833445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3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D3674FD-80A5-417E-8D63-F0609541304B}" type="slidenum">
              <a:rPr lang="zh-CN" altLang="en-US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3323" y="856113"/>
            <a:ext cx="27248568" cy="3564731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13322" y="4788045"/>
            <a:ext cx="13376809" cy="1994847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7513" indent="0">
              <a:buNone/>
              <a:defRPr sz="1300" b="1"/>
            </a:lvl2pPr>
            <a:lvl3pPr marL="615025" indent="0">
              <a:buNone/>
              <a:defRPr sz="1200" b="1"/>
            </a:lvl3pPr>
            <a:lvl4pPr marL="922538" indent="0">
              <a:buNone/>
              <a:defRPr sz="1100" b="1"/>
            </a:lvl4pPr>
            <a:lvl5pPr marL="1230051" indent="0">
              <a:buNone/>
              <a:defRPr sz="1100" b="1"/>
            </a:lvl5pPr>
            <a:lvl6pPr marL="1537564" indent="0">
              <a:buNone/>
              <a:defRPr sz="1100" b="1"/>
            </a:lvl6pPr>
            <a:lvl7pPr marL="1845076" indent="0">
              <a:buNone/>
              <a:defRPr sz="1100" b="1"/>
            </a:lvl7pPr>
            <a:lvl8pPr marL="2152589" indent="0">
              <a:buNone/>
              <a:defRPr sz="1100" b="1"/>
            </a:lvl8pPr>
            <a:lvl9pPr marL="2460102" indent="0">
              <a:buNone/>
              <a:defRPr sz="1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13322" y="6782892"/>
            <a:ext cx="13376809" cy="12322872"/>
          </a:xfrm>
        </p:spPr>
        <p:txBody>
          <a:bodyPr/>
          <a:lstStyle>
            <a:lvl1pPr>
              <a:defRPr sz="1600"/>
            </a:lvl1pPr>
            <a:lvl2pPr>
              <a:defRPr sz="13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5379608" y="4788045"/>
            <a:ext cx="13382283" cy="1994847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7513" indent="0">
              <a:buNone/>
              <a:defRPr sz="1300" b="1"/>
            </a:lvl2pPr>
            <a:lvl3pPr marL="615025" indent="0">
              <a:buNone/>
              <a:defRPr sz="1200" b="1"/>
            </a:lvl3pPr>
            <a:lvl4pPr marL="922538" indent="0">
              <a:buNone/>
              <a:defRPr sz="1100" b="1"/>
            </a:lvl4pPr>
            <a:lvl5pPr marL="1230051" indent="0">
              <a:buNone/>
              <a:defRPr sz="1100" b="1"/>
            </a:lvl5pPr>
            <a:lvl6pPr marL="1537564" indent="0">
              <a:buNone/>
              <a:defRPr sz="1100" b="1"/>
            </a:lvl6pPr>
            <a:lvl7pPr marL="1845076" indent="0">
              <a:buNone/>
              <a:defRPr sz="1100" b="1"/>
            </a:lvl7pPr>
            <a:lvl8pPr marL="2152589" indent="0">
              <a:buNone/>
              <a:defRPr sz="1100" b="1"/>
            </a:lvl8pPr>
            <a:lvl9pPr marL="2460102" indent="0">
              <a:buNone/>
              <a:defRPr sz="1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5379608" y="6782892"/>
            <a:ext cx="13382283" cy="12322872"/>
          </a:xfrm>
        </p:spPr>
        <p:txBody>
          <a:bodyPr/>
          <a:lstStyle>
            <a:lvl1pPr>
              <a:defRPr sz="1600"/>
            </a:lvl1pPr>
            <a:lvl2pPr>
              <a:defRPr sz="13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D370748-BCF8-4AF5-8D0E-2EBD7D4B6879}" type="slidenum">
              <a:rPr lang="zh-CN" altLang="en-US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86830EE-D442-44A8-B087-F4F097515CD2}" type="slidenum">
              <a:rPr lang="zh-CN" altLang="en-US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C94506A-F34B-45BE-9FFA-3B0C58E75F6C}" type="slidenum">
              <a:rPr lang="zh-CN" altLang="en-US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3323" y="851987"/>
            <a:ext cx="9960335" cy="3623525"/>
          </a:xfrm>
        </p:spPr>
        <p:txBody>
          <a:bodyPr anchor="b"/>
          <a:lstStyle>
            <a:lvl1pPr algn="l">
              <a:defRPr sz="13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837205" y="851988"/>
            <a:ext cx="16924685" cy="18253776"/>
          </a:xfrm>
        </p:spPr>
        <p:txBody>
          <a:bodyPr/>
          <a:lstStyle>
            <a:lvl1pPr>
              <a:defRPr sz="2200"/>
            </a:lvl1pPr>
            <a:lvl2pPr>
              <a:defRPr sz="1900"/>
            </a:lvl2pPr>
            <a:lvl3pPr>
              <a:defRPr sz="16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13323" y="4475512"/>
            <a:ext cx="9960335" cy="14630252"/>
          </a:xfrm>
        </p:spPr>
        <p:txBody>
          <a:bodyPr/>
          <a:lstStyle>
            <a:lvl1pPr marL="0" indent="0">
              <a:buNone/>
              <a:defRPr sz="900"/>
            </a:lvl1pPr>
            <a:lvl2pPr marL="307513" indent="0">
              <a:buNone/>
              <a:defRPr sz="800"/>
            </a:lvl2pPr>
            <a:lvl3pPr marL="615025" indent="0">
              <a:buNone/>
              <a:defRPr sz="700"/>
            </a:lvl3pPr>
            <a:lvl4pPr marL="922538" indent="0">
              <a:buNone/>
              <a:defRPr sz="600"/>
            </a:lvl4pPr>
            <a:lvl5pPr marL="1230051" indent="0">
              <a:buNone/>
              <a:defRPr sz="600"/>
            </a:lvl5pPr>
            <a:lvl6pPr marL="1537564" indent="0">
              <a:buNone/>
              <a:defRPr sz="600"/>
            </a:lvl6pPr>
            <a:lvl7pPr marL="1845076" indent="0">
              <a:buNone/>
              <a:defRPr sz="600"/>
            </a:lvl7pPr>
            <a:lvl8pPr marL="2152589" indent="0">
              <a:buNone/>
              <a:defRPr sz="600"/>
            </a:lvl8pPr>
            <a:lvl9pPr marL="2460102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5CC007D-75C5-4718-863D-C530F41D7CEE}" type="slidenum">
              <a:rPr lang="zh-CN" altLang="en-US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33934" y="14971666"/>
            <a:ext cx="18165346" cy="1767925"/>
          </a:xfrm>
        </p:spPr>
        <p:txBody>
          <a:bodyPr anchor="b"/>
          <a:lstStyle>
            <a:lvl1pPr algn="l">
              <a:defRPr sz="13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933934" y="1911299"/>
            <a:ext cx="18165346" cy="12832414"/>
          </a:xfrm>
        </p:spPr>
        <p:txBody>
          <a:bodyPr/>
          <a:lstStyle>
            <a:lvl1pPr marL="0" indent="0">
              <a:buNone/>
              <a:defRPr sz="2200"/>
            </a:lvl1pPr>
            <a:lvl2pPr marL="307513" indent="0">
              <a:buNone/>
              <a:defRPr sz="1900"/>
            </a:lvl2pPr>
            <a:lvl3pPr marL="615025" indent="0">
              <a:buNone/>
              <a:defRPr sz="1600"/>
            </a:lvl3pPr>
            <a:lvl4pPr marL="922538" indent="0">
              <a:buNone/>
              <a:defRPr sz="1300"/>
            </a:lvl4pPr>
            <a:lvl5pPr marL="1230051" indent="0">
              <a:buNone/>
              <a:defRPr sz="1300"/>
            </a:lvl5pPr>
            <a:lvl6pPr marL="1537564" indent="0">
              <a:buNone/>
              <a:defRPr sz="1300"/>
            </a:lvl6pPr>
            <a:lvl7pPr marL="1845076" indent="0">
              <a:buNone/>
              <a:defRPr sz="1300"/>
            </a:lvl7pPr>
            <a:lvl8pPr marL="2152589" indent="0">
              <a:buNone/>
              <a:defRPr sz="1300"/>
            </a:lvl8pPr>
            <a:lvl9pPr marL="2460102" indent="0">
              <a:buNone/>
              <a:defRPr sz="13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33934" y="16739591"/>
            <a:ext cx="18165346" cy="2509546"/>
          </a:xfrm>
        </p:spPr>
        <p:txBody>
          <a:bodyPr/>
          <a:lstStyle>
            <a:lvl1pPr marL="0" indent="0">
              <a:buNone/>
              <a:defRPr sz="900"/>
            </a:lvl1pPr>
            <a:lvl2pPr marL="307513" indent="0">
              <a:buNone/>
              <a:defRPr sz="800"/>
            </a:lvl2pPr>
            <a:lvl3pPr marL="615025" indent="0">
              <a:buNone/>
              <a:defRPr sz="700"/>
            </a:lvl3pPr>
            <a:lvl4pPr marL="922538" indent="0">
              <a:buNone/>
              <a:defRPr sz="600"/>
            </a:lvl4pPr>
            <a:lvl5pPr marL="1230051" indent="0">
              <a:buNone/>
              <a:defRPr sz="600"/>
            </a:lvl5pPr>
            <a:lvl6pPr marL="1537564" indent="0">
              <a:buNone/>
              <a:defRPr sz="600"/>
            </a:lvl6pPr>
            <a:lvl7pPr marL="1845076" indent="0">
              <a:buNone/>
              <a:defRPr sz="600"/>
            </a:lvl7pPr>
            <a:lvl8pPr marL="2152589" indent="0">
              <a:buNone/>
              <a:defRPr sz="600"/>
            </a:lvl8pPr>
            <a:lvl9pPr marL="2460102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10A502B-98AE-4DCE-BC3C-71B7B497D988}" type="slidenum">
              <a:rPr lang="zh-CN" altLang="en-US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271079" y="1900984"/>
            <a:ext cx="25733055" cy="3564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95172" tIns="147587" rIns="295172" bIns="147587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71079" y="6178456"/>
            <a:ext cx="25733055" cy="128334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95172" tIns="147587" rIns="295172" bIns="14758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2271079" y="19487405"/>
            <a:ext cx="6307336" cy="1425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95172" tIns="147587" rIns="295172" bIns="147587" numCol="1" anchor="t" anchorCtr="0" compatLnSpc="1">
            <a:prstTxWarp prst="textNoShape">
              <a:avLst/>
            </a:prstTxWarp>
          </a:bodyPr>
          <a:lstStyle>
            <a:lvl1pPr algn="l" defTabSz="2952336">
              <a:defRPr sz="4500" baseline="0">
                <a:ea typeface="宋体" pitchFamily="2" charset="-122"/>
              </a:defRPr>
            </a:lvl1pPr>
          </a:lstStyle>
          <a:p>
            <a:endParaRPr lang="en-US" altLang="zh-CN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0343593" y="19487405"/>
            <a:ext cx="9588027" cy="1425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95172" tIns="147587" rIns="295172" bIns="147587" numCol="1" anchor="t" anchorCtr="0" compatLnSpc="1">
            <a:prstTxWarp prst="textNoShape">
              <a:avLst/>
            </a:prstTxWarp>
          </a:bodyPr>
          <a:lstStyle>
            <a:lvl1pPr defTabSz="2952336">
              <a:defRPr sz="4500" baseline="0">
                <a:ea typeface="宋体" pitchFamily="2" charset="-122"/>
              </a:defRPr>
            </a:lvl1pPr>
          </a:lstStyle>
          <a:p>
            <a:endParaRPr lang="en-US" altLang="zh-CN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1696798" y="19487405"/>
            <a:ext cx="6307336" cy="1425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95172" tIns="147587" rIns="295172" bIns="147587" numCol="1" anchor="t" anchorCtr="0" compatLnSpc="1">
            <a:prstTxWarp prst="textNoShape">
              <a:avLst/>
            </a:prstTxWarp>
          </a:bodyPr>
          <a:lstStyle>
            <a:lvl1pPr algn="r" defTabSz="2952336">
              <a:defRPr sz="4500" baseline="0">
                <a:ea typeface="宋体" pitchFamily="2" charset="-122"/>
              </a:defRPr>
            </a:lvl1pPr>
          </a:lstStyle>
          <a:p>
            <a:fld id="{75B0215D-1EC8-465D-8E4A-DA4A8F0FC7EF}" type="slidenum">
              <a:rPr lang="zh-CN" altLang="en-US"/>
              <a:pPr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2952336" rtl="0" fontAlgn="base">
        <a:spcBef>
          <a:spcPct val="0"/>
        </a:spcBef>
        <a:spcAft>
          <a:spcPct val="0"/>
        </a:spcAft>
        <a:defRPr sz="14200">
          <a:solidFill>
            <a:schemeClr val="tx2"/>
          </a:solidFill>
          <a:latin typeface="+mj-lt"/>
          <a:ea typeface="+mj-ea"/>
          <a:cs typeface="+mj-cs"/>
        </a:defRPr>
      </a:lvl1pPr>
      <a:lvl2pPr algn="ctr" defTabSz="2952336" rtl="0" fontAlgn="base">
        <a:spcBef>
          <a:spcPct val="0"/>
        </a:spcBef>
        <a:spcAft>
          <a:spcPct val="0"/>
        </a:spcAft>
        <a:defRPr sz="14200">
          <a:solidFill>
            <a:schemeClr val="tx2"/>
          </a:solidFill>
          <a:latin typeface="Times" pitchFamily="18" charset="0"/>
        </a:defRPr>
      </a:lvl2pPr>
      <a:lvl3pPr algn="ctr" defTabSz="2952336" rtl="0" fontAlgn="base">
        <a:spcBef>
          <a:spcPct val="0"/>
        </a:spcBef>
        <a:spcAft>
          <a:spcPct val="0"/>
        </a:spcAft>
        <a:defRPr sz="14200">
          <a:solidFill>
            <a:schemeClr val="tx2"/>
          </a:solidFill>
          <a:latin typeface="Times" pitchFamily="18" charset="0"/>
        </a:defRPr>
      </a:lvl3pPr>
      <a:lvl4pPr algn="ctr" defTabSz="2952336" rtl="0" fontAlgn="base">
        <a:spcBef>
          <a:spcPct val="0"/>
        </a:spcBef>
        <a:spcAft>
          <a:spcPct val="0"/>
        </a:spcAft>
        <a:defRPr sz="14200">
          <a:solidFill>
            <a:schemeClr val="tx2"/>
          </a:solidFill>
          <a:latin typeface="Times" pitchFamily="18" charset="0"/>
        </a:defRPr>
      </a:lvl4pPr>
      <a:lvl5pPr algn="ctr" defTabSz="2952336" rtl="0" fontAlgn="base">
        <a:spcBef>
          <a:spcPct val="0"/>
        </a:spcBef>
        <a:spcAft>
          <a:spcPct val="0"/>
        </a:spcAft>
        <a:defRPr sz="14200">
          <a:solidFill>
            <a:schemeClr val="tx2"/>
          </a:solidFill>
          <a:latin typeface="Times" pitchFamily="18" charset="0"/>
        </a:defRPr>
      </a:lvl5pPr>
      <a:lvl6pPr marL="307513" algn="ctr" defTabSz="2952336" rtl="0" fontAlgn="base">
        <a:spcBef>
          <a:spcPct val="0"/>
        </a:spcBef>
        <a:spcAft>
          <a:spcPct val="0"/>
        </a:spcAft>
        <a:defRPr sz="14200">
          <a:solidFill>
            <a:schemeClr val="tx2"/>
          </a:solidFill>
          <a:latin typeface="Times" pitchFamily="18" charset="0"/>
        </a:defRPr>
      </a:lvl6pPr>
      <a:lvl7pPr marL="615025" algn="ctr" defTabSz="2952336" rtl="0" fontAlgn="base">
        <a:spcBef>
          <a:spcPct val="0"/>
        </a:spcBef>
        <a:spcAft>
          <a:spcPct val="0"/>
        </a:spcAft>
        <a:defRPr sz="14200">
          <a:solidFill>
            <a:schemeClr val="tx2"/>
          </a:solidFill>
          <a:latin typeface="Times" pitchFamily="18" charset="0"/>
        </a:defRPr>
      </a:lvl7pPr>
      <a:lvl8pPr marL="922538" algn="ctr" defTabSz="2952336" rtl="0" fontAlgn="base">
        <a:spcBef>
          <a:spcPct val="0"/>
        </a:spcBef>
        <a:spcAft>
          <a:spcPct val="0"/>
        </a:spcAft>
        <a:defRPr sz="14200">
          <a:solidFill>
            <a:schemeClr val="tx2"/>
          </a:solidFill>
          <a:latin typeface="Times" pitchFamily="18" charset="0"/>
        </a:defRPr>
      </a:lvl8pPr>
      <a:lvl9pPr marL="1230051" algn="ctr" defTabSz="2952336" rtl="0" fontAlgn="base">
        <a:spcBef>
          <a:spcPct val="0"/>
        </a:spcBef>
        <a:spcAft>
          <a:spcPct val="0"/>
        </a:spcAft>
        <a:defRPr sz="14200">
          <a:solidFill>
            <a:schemeClr val="tx2"/>
          </a:solidFill>
          <a:latin typeface="Times" pitchFamily="18" charset="0"/>
        </a:defRPr>
      </a:lvl9pPr>
    </p:titleStyle>
    <p:bodyStyle>
      <a:lvl1pPr marL="1107260" indent="-1107260" algn="l" defTabSz="2952336" rtl="0" fontAlgn="base">
        <a:spcBef>
          <a:spcPct val="20000"/>
        </a:spcBef>
        <a:spcAft>
          <a:spcPct val="0"/>
        </a:spcAft>
        <a:buChar char="•"/>
        <a:defRPr sz="10400">
          <a:solidFill>
            <a:schemeClr val="tx1"/>
          </a:solidFill>
          <a:latin typeface="+mn-lt"/>
          <a:ea typeface="+mn-ea"/>
          <a:cs typeface="+mn-cs"/>
        </a:defRPr>
      </a:lvl1pPr>
      <a:lvl2pPr marL="2398172" indent="-922538" algn="l" defTabSz="2952336" rtl="0" fontAlgn="base">
        <a:spcBef>
          <a:spcPct val="20000"/>
        </a:spcBef>
        <a:spcAft>
          <a:spcPct val="0"/>
        </a:spcAft>
        <a:buChar char="–"/>
        <a:defRPr sz="9000">
          <a:solidFill>
            <a:schemeClr val="tx1"/>
          </a:solidFill>
          <a:latin typeface="+mn-lt"/>
        </a:defRPr>
      </a:lvl2pPr>
      <a:lvl3pPr marL="3690153" indent="-737817" algn="l" defTabSz="2952336" rtl="0" fontAlgn="base">
        <a:spcBef>
          <a:spcPct val="20000"/>
        </a:spcBef>
        <a:spcAft>
          <a:spcPct val="0"/>
        </a:spcAft>
        <a:buChar char="•"/>
        <a:defRPr sz="7700">
          <a:solidFill>
            <a:schemeClr val="tx1"/>
          </a:solidFill>
          <a:latin typeface="+mn-lt"/>
        </a:defRPr>
      </a:lvl3pPr>
      <a:lvl4pPr marL="5165787" indent="-737817" algn="l" defTabSz="2952336" rtl="0" fontAlgn="base">
        <a:spcBef>
          <a:spcPct val="20000"/>
        </a:spcBef>
        <a:spcAft>
          <a:spcPct val="0"/>
        </a:spcAft>
        <a:buChar char="–"/>
        <a:defRPr sz="6500">
          <a:solidFill>
            <a:schemeClr val="tx1"/>
          </a:solidFill>
          <a:latin typeface="+mn-lt"/>
        </a:defRPr>
      </a:lvl4pPr>
      <a:lvl5pPr marL="6641421" indent="-736749" algn="l" defTabSz="2952336" rtl="0" fontAlgn="base">
        <a:spcBef>
          <a:spcPct val="20000"/>
        </a:spcBef>
        <a:spcAft>
          <a:spcPct val="0"/>
        </a:spcAft>
        <a:buChar char="»"/>
        <a:defRPr sz="6500">
          <a:solidFill>
            <a:schemeClr val="tx1"/>
          </a:solidFill>
          <a:latin typeface="+mn-lt"/>
        </a:defRPr>
      </a:lvl5pPr>
      <a:lvl6pPr marL="6948933" indent="-736749" algn="l" defTabSz="2952336" rtl="0" fontAlgn="base">
        <a:spcBef>
          <a:spcPct val="20000"/>
        </a:spcBef>
        <a:spcAft>
          <a:spcPct val="0"/>
        </a:spcAft>
        <a:buChar char="»"/>
        <a:defRPr sz="6500">
          <a:solidFill>
            <a:schemeClr val="tx1"/>
          </a:solidFill>
          <a:latin typeface="+mn-lt"/>
        </a:defRPr>
      </a:lvl6pPr>
      <a:lvl7pPr marL="7256446" indent="-736749" algn="l" defTabSz="2952336" rtl="0" fontAlgn="base">
        <a:spcBef>
          <a:spcPct val="20000"/>
        </a:spcBef>
        <a:spcAft>
          <a:spcPct val="0"/>
        </a:spcAft>
        <a:buChar char="»"/>
        <a:defRPr sz="6500">
          <a:solidFill>
            <a:schemeClr val="tx1"/>
          </a:solidFill>
          <a:latin typeface="+mn-lt"/>
        </a:defRPr>
      </a:lvl7pPr>
      <a:lvl8pPr marL="7563959" indent="-736749" algn="l" defTabSz="2952336" rtl="0" fontAlgn="base">
        <a:spcBef>
          <a:spcPct val="20000"/>
        </a:spcBef>
        <a:spcAft>
          <a:spcPct val="0"/>
        </a:spcAft>
        <a:buChar char="»"/>
        <a:defRPr sz="6500">
          <a:solidFill>
            <a:schemeClr val="tx1"/>
          </a:solidFill>
          <a:latin typeface="+mn-lt"/>
        </a:defRPr>
      </a:lvl8pPr>
      <a:lvl9pPr marL="7871471" indent="-736749" algn="l" defTabSz="2952336" rtl="0" fontAlgn="base">
        <a:spcBef>
          <a:spcPct val="20000"/>
        </a:spcBef>
        <a:spcAft>
          <a:spcPct val="0"/>
        </a:spcAft>
        <a:buChar char="»"/>
        <a:defRPr sz="65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615025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307513" algn="l" defTabSz="615025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615025" algn="l" defTabSz="615025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922538" algn="l" defTabSz="615025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30051" algn="l" defTabSz="615025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537564" algn="l" defTabSz="615025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845076" algn="l" defTabSz="615025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152589" algn="l" defTabSz="615025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460102" algn="l" defTabSz="615025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iff"/><Relationship Id="rId3" Type="http://schemas.openxmlformats.org/officeDocument/2006/relationships/image" Target="../media/image2.png"/><Relationship Id="rId7" Type="http://schemas.openxmlformats.org/officeDocument/2006/relationships/image" Target="../media/image6.tiff"/><Relationship Id="rId12" Type="http://schemas.openxmlformats.org/officeDocument/2006/relationships/image" Target="../media/image1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tiff"/><Relationship Id="rId11" Type="http://schemas.openxmlformats.org/officeDocument/2006/relationships/image" Target="../media/image10.png"/><Relationship Id="rId5" Type="http://schemas.openxmlformats.org/officeDocument/2006/relationships/image" Target="../media/image4.tiff"/><Relationship Id="rId10" Type="http://schemas.openxmlformats.org/officeDocument/2006/relationships/image" Target="../media/image9.png"/><Relationship Id="rId4" Type="http://schemas.openxmlformats.org/officeDocument/2006/relationships/image" Target="../media/image3.jpeg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52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Untitled-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0006"/>
            <a:ext cx="30275213" cy="3200400"/>
          </a:xfrm>
          <a:prstGeom prst="rect">
            <a:avLst/>
          </a:prstGeom>
        </p:spPr>
      </p:pic>
      <p:sp>
        <p:nvSpPr>
          <p:cNvPr id="2338" name="AutoShape 290"/>
          <p:cNvSpPr>
            <a:spLocks noChangeArrowheads="1"/>
          </p:cNvSpPr>
          <p:nvPr/>
        </p:nvSpPr>
        <p:spPr bwMode="auto">
          <a:xfrm>
            <a:off x="10166846" y="3226594"/>
            <a:ext cx="19829760" cy="7921625"/>
          </a:xfrm>
          <a:prstGeom prst="roundRect">
            <a:avLst>
              <a:gd name="adj" fmla="val 4743"/>
            </a:avLst>
          </a:prstGeom>
          <a:solidFill>
            <a:schemeClr val="bg1"/>
          </a:solidFill>
          <a:ln w="9525">
            <a:noFill/>
            <a:round/>
            <a:headEnd/>
            <a:tailEnd/>
          </a:ln>
          <a:effectLst/>
        </p:spPr>
        <p:txBody>
          <a:bodyPr wrap="none" lIns="44811" tIns="22404" rIns="44811" bIns="22404" anchor="ctr"/>
          <a:lstStyle/>
          <a:p>
            <a:pPr defTabSz="538147"/>
            <a:endParaRPr lang="en-US" dirty="0"/>
          </a:p>
        </p:txBody>
      </p:sp>
      <p:sp>
        <p:nvSpPr>
          <p:cNvPr id="2072" name="Text Box 24"/>
          <p:cNvSpPr txBox="1">
            <a:spLocks noChangeArrowheads="1"/>
          </p:cNvSpPr>
          <p:nvPr/>
        </p:nvSpPr>
        <p:spPr bwMode="auto">
          <a:xfrm>
            <a:off x="5971732" y="247551"/>
            <a:ext cx="23110474" cy="7314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53807" tIns="26904" rIns="53807" bIns="26904">
            <a:spAutoFit/>
          </a:bodyPr>
          <a:lstStyle/>
          <a:p>
            <a:pPr defTabSz="538147" eaLnBrk="1" hangingPunct="1">
              <a:spcBef>
                <a:spcPct val="50000"/>
              </a:spcBef>
            </a:pPr>
            <a:r>
              <a:rPr lang="en-US" sz="4400" baseline="0" dirty="0">
                <a:solidFill>
                  <a:schemeClr val="bg1"/>
                </a:solidFill>
              </a:rPr>
              <a:t>CS5331 Web Security – </a:t>
            </a:r>
            <a:r>
              <a:rPr lang="en-US" sz="4400" baseline="0" dirty="0" err="1">
                <a:solidFill>
                  <a:schemeClr val="bg1"/>
                </a:solidFill>
              </a:rPr>
              <a:t>ReDOS</a:t>
            </a:r>
            <a:endParaRPr lang="en-US" sz="4400" baseline="0" dirty="0">
              <a:solidFill>
                <a:schemeClr val="bg1"/>
              </a:solidFill>
            </a:endParaRPr>
          </a:p>
        </p:txBody>
      </p:sp>
      <p:sp>
        <p:nvSpPr>
          <p:cNvPr id="2103" name="Text Box 55"/>
          <p:cNvSpPr txBox="1">
            <a:spLocks noChangeArrowheads="1"/>
          </p:cNvSpPr>
          <p:nvPr/>
        </p:nvSpPr>
        <p:spPr bwMode="auto">
          <a:xfrm>
            <a:off x="21497504" y="16332994"/>
            <a:ext cx="8409781" cy="48006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lIns="268860" tIns="161316" rIns="268860" bIns="268860"/>
          <a:lstStyle/>
          <a:p>
            <a:pPr marL="284022" indent="-284022" algn="l" defTabSz="538147">
              <a:spcBef>
                <a:spcPct val="50000"/>
              </a:spcBef>
            </a:pPr>
            <a:r>
              <a:rPr lang="en-GB" altLang="zh-CN" sz="3000" b="1" baseline="0" dirty="0">
                <a:solidFill>
                  <a:srgbClr val="006699"/>
                </a:solidFill>
                <a:latin typeface="Arial" charset="0"/>
                <a:ea typeface="宋体" pitchFamily="2" charset="-122"/>
              </a:rPr>
              <a:t>Conclusion and Future Work</a:t>
            </a:r>
          </a:p>
          <a:p>
            <a:pPr marL="269074" indent="-269074" algn="just" defTabSz="538147">
              <a:spcBef>
                <a:spcPct val="50000"/>
              </a:spcBef>
              <a:buBlip>
                <a:blip r:embed="rId3"/>
              </a:buBlip>
            </a:pPr>
            <a:r>
              <a:rPr lang="en-GB" altLang="zh-CN" sz="2300" b="1" baseline="0" dirty="0">
                <a:solidFill>
                  <a:srgbClr val="006699"/>
                </a:solidFill>
                <a:latin typeface="Arial" charset="0"/>
                <a:ea typeface="宋体" pitchFamily="2" charset="-122"/>
              </a:rPr>
              <a:t> </a:t>
            </a:r>
            <a:r>
              <a:rPr lang="en-GB" altLang="zh-CN" sz="2300" b="1" baseline="0" dirty="0" err="1">
                <a:latin typeface="Arial" charset="0"/>
                <a:ea typeface="宋体" pitchFamily="2" charset="-122"/>
              </a:rPr>
              <a:t>ReDOS</a:t>
            </a:r>
            <a:r>
              <a:rPr lang="en-GB" altLang="zh-CN" sz="2300" b="1" baseline="0" dirty="0">
                <a:latin typeface="Arial" charset="0"/>
                <a:ea typeface="宋体" pitchFamily="2" charset="-122"/>
              </a:rPr>
              <a:t> Attack </a:t>
            </a:r>
            <a:r>
              <a:rPr lang="en-GB" altLang="zh-CN" sz="2300" baseline="0" dirty="0">
                <a:latin typeface="Arial" charset="0"/>
                <a:ea typeface="宋体" pitchFamily="2" charset="-122"/>
              </a:rPr>
              <a:t>can be reproduced on </a:t>
            </a:r>
            <a:r>
              <a:rPr lang="en-GB" altLang="zh-CN" sz="2300" b="1" baseline="0" dirty="0">
                <a:latin typeface="Arial" charset="0"/>
                <a:ea typeface="宋体" pitchFamily="2" charset="-122"/>
              </a:rPr>
              <a:t>PHP server</a:t>
            </a:r>
            <a:r>
              <a:rPr lang="en-GB" altLang="zh-CN" sz="2300" baseline="0" dirty="0">
                <a:latin typeface="Arial" charset="0"/>
                <a:ea typeface="宋体" pitchFamily="2" charset="-122"/>
              </a:rPr>
              <a:t> with vulnerable pattern and string.</a:t>
            </a:r>
          </a:p>
          <a:p>
            <a:pPr marL="269074" indent="-269074" algn="just" defTabSz="538147">
              <a:spcBef>
                <a:spcPct val="50000"/>
              </a:spcBef>
              <a:buBlip>
                <a:blip r:embed="rId3"/>
              </a:buBlip>
            </a:pPr>
            <a:r>
              <a:rPr lang="en-GB" altLang="zh-CN" sz="2300" baseline="0" dirty="0">
                <a:latin typeface="Arial" charset="0"/>
                <a:ea typeface="宋体" pitchFamily="2" charset="-122"/>
              </a:rPr>
              <a:t> We have also tested the Evil Regex pattern and string using other language, namely JavaScript and </a:t>
            </a:r>
            <a:r>
              <a:rPr lang="en-GB" altLang="zh-CN" sz="2300" baseline="0" dirty="0" err="1">
                <a:latin typeface="Arial" charset="0"/>
                <a:ea typeface="宋体" pitchFamily="2" charset="-122"/>
              </a:rPr>
              <a:t>GoLang</a:t>
            </a:r>
            <a:r>
              <a:rPr lang="en-GB" altLang="zh-CN" sz="2300" baseline="0" dirty="0">
                <a:latin typeface="Arial" charset="0"/>
                <a:ea typeface="宋体" pitchFamily="2" charset="-122"/>
              </a:rPr>
              <a:t>. It shows that </a:t>
            </a:r>
            <a:r>
              <a:rPr lang="en-GB" altLang="zh-CN" sz="2300" b="1" baseline="0" dirty="0">
                <a:latin typeface="Arial" charset="0"/>
                <a:ea typeface="宋体" pitchFamily="2" charset="-122"/>
              </a:rPr>
              <a:t>JavaScript has the same issue </a:t>
            </a:r>
            <a:r>
              <a:rPr lang="en-GB" altLang="zh-CN" sz="2300" baseline="0" dirty="0">
                <a:latin typeface="Arial" charset="0"/>
                <a:ea typeface="宋体" pitchFamily="2" charset="-122"/>
              </a:rPr>
              <a:t>but </a:t>
            </a:r>
            <a:r>
              <a:rPr lang="en-GB" altLang="zh-CN" sz="2300" b="1" baseline="0" dirty="0" err="1">
                <a:latin typeface="Arial" charset="0"/>
                <a:ea typeface="宋体" pitchFamily="2" charset="-122"/>
              </a:rPr>
              <a:t>GoLang</a:t>
            </a:r>
            <a:r>
              <a:rPr lang="en-GB" altLang="zh-CN" sz="2300" b="1" baseline="0" dirty="0">
                <a:latin typeface="Arial" charset="0"/>
                <a:ea typeface="宋体" pitchFamily="2" charset="-122"/>
              </a:rPr>
              <a:t> does not</a:t>
            </a:r>
            <a:r>
              <a:rPr lang="en-GB" altLang="zh-CN" sz="2300" baseline="0" dirty="0">
                <a:latin typeface="Arial" charset="0"/>
                <a:ea typeface="宋体" pitchFamily="2" charset="-122"/>
              </a:rPr>
              <a:t>. Future explore can be conducted on different Regex implementation in different language.</a:t>
            </a:r>
          </a:p>
          <a:p>
            <a:pPr marL="269074" indent="-269074" algn="just" defTabSz="538147">
              <a:spcBef>
                <a:spcPct val="50000"/>
              </a:spcBef>
              <a:buBlip>
                <a:blip r:embed="rId3"/>
              </a:buBlip>
            </a:pPr>
            <a:r>
              <a:rPr lang="en-GB" altLang="zh-CN" sz="2300" baseline="0" dirty="0">
                <a:solidFill>
                  <a:srgbClr val="006699"/>
                </a:solidFill>
                <a:latin typeface="Arial" charset="0"/>
                <a:ea typeface="宋体" pitchFamily="2" charset="-122"/>
              </a:rPr>
              <a:t> </a:t>
            </a:r>
            <a:r>
              <a:rPr lang="en-GB" altLang="zh-CN" sz="2300" b="1" baseline="0" dirty="0">
                <a:latin typeface="Arial" charset="0"/>
                <a:ea typeface="宋体" pitchFamily="2" charset="-122"/>
              </a:rPr>
              <a:t>Other Application DOS attacks </a:t>
            </a:r>
            <a:r>
              <a:rPr lang="en-GB" altLang="zh-CN" sz="2300" baseline="0" dirty="0">
                <a:latin typeface="Arial" charset="0"/>
                <a:ea typeface="宋体" pitchFamily="2" charset="-122"/>
              </a:rPr>
              <a:t>caused by server logic can also be further studied, </a:t>
            </a:r>
            <a:r>
              <a:rPr lang="en-GB" altLang="zh-CN" sz="2300" baseline="0" dirty="0" err="1">
                <a:latin typeface="Arial" charset="0"/>
                <a:ea typeface="宋体" pitchFamily="2" charset="-122"/>
              </a:rPr>
              <a:t>eg.</a:t>
            </a:r>
            <a:r>
              <a:rPr lang="en-GB" altLang="zh-CN" sz="2300" baseline="0" dirty="0">
                <a:latin typeface="Arial" charset="0"/>
                <a:ea typeface="宋体" pitchFamily="2" charset="-122"/>
              </a:rPr>
              <a:t> PHP hash collision.  </a:t>
            </a:r>
            <a:endParaRPr lang="en-GB" altLang="zh-CN" sz="2300" baseline="0" dirty="0">
              <a:solidFill>
                <a:srgbClr val="006699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2212" name="Text Box 164"/>
          <p:cNvSpPr txBox="1">
            <a:spLocks noChangeArrowheads="1"/>
          </p:cNvSpPr>
          <p:nvPr/>
        </p:nvSpPr>
        <p:spPr bwMode="auto">
          <a:xfrm>
            <a:off x="6287100" y="1237754"/>
            <a:ext cx="22054870" cy="113459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53773" tIns="26885" rIns="53773" bIns="26885">
            <a:spAutoFit/>
          </a:bodyPr>
          <a:lstStyle/>
          <a:p>
            <a:pPr defTabSz="538147">
              <a:lnSpc>
                <a:spcPct val="70000"/>
              </a:lnSpc>
              <a:spcBef>
                <a:spcPct val="50000"/>
              </a:spcBef>
            </a:pPr>
            <a:r>
              <a:rPr lang="en-US" altLang="zh-CN" sz="3600" baseline="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ea typeface="宋体" pitchFamily="2" charset="-122"/>
              </a:rPr>
              <a:t>Group Members – Xiao </a:t>
            </a:r>
            <a:r>
              <a:rPr lang="en-US" altLang="zh-CN" sz="3600" baseline="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ea typeface="宋体" pitchFamily="2" charset="-122"/>
              </a:rPr>
              <a:t>Yikai</a:t>
            </a:r>
            <a:r>
              <a:rPr lang="en-US" altLang="zh-CN" sz="3600" baseline="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ea typeface="宋体" pitchFamily="2" charset="-122"/>
              </a:rPr>
              <a:t>, Zhang </a:t>
            </a:r>
            <a:r>
              <a:rPr lang="en-US" altLang="zh-CN" sz="3600" baseline="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ea typeface="宋体" pitchFamily="2" charset="-122"/>
              </a:rPr>
              <a:t>Xinyue</a:t>
            </a:r>
            <a:r>
              <a:rPr lang="en-US" altLang="zh-CN" sz="3600" baseline="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ea typeface="宋体" pitchFamily="2" charset="-122"/>
              </a:rPr>
              <a:t>, Huang </a:t>
            </a:r>
            <a:r>
              <a:rPr lang="en-US" altLang="zh-CN" sz="3600" baseline="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ea typeface="宋体" pitchFamily="2" charset="-122"/>
              </a:rPr>
              <a:t>Kun</a:t>
            </a:r>
            <a:r>
              <a:rPr lang="en-US" altLang="zh-CN" sz="3600" baseline="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ea typeface="宋体" pitchFamily="2" charset="-122"/>
              </a:rPr>
              <a:t>, Miao </a:t>
            </a:r>
            <a:r>
              <a:rPr lang="en-US" altLang="zh-CN" sz="3600" baseline="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ea typeface="宋体" pitchFamily="2" charset="-122"/>
              </a:rPr>
              <a:t>Anbang</a:t>
            </a:r>
            <a:endParaRPr lang="en-US" altLang="zh-CN" sz="3600" baseline="0" dirty="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ea typeface="宋体" pitchFamily="2" charset="-122"/>
            </a:endParaRPr>
          </a:p>
          <a:p>
            <a:pPr defTabSz="538147">
              <a:lnSpc>
                <a:spcPct val="70000"/>
              </a:lnSpc>
              <a:spcBef>
                <a:spcPct val="50000"/>
              </a:spcBef>
            </a:pPr>
            <a:r>
              <a:rPr lang="en-US" altLang="zh-CN" sz="3600" baseline="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ea typeface="宋体" pitchFamily="2" charset="-122"/>
              </a:rPr>
              <a:t>School of Computing, National University of Singapore</a:t>
            </a:r>
          </a:p>
        </p:txBody>
      </p:sp>
      <p:sp>
        <p:nvSpPr>
          <p:cNvPr id="2330" name="Text Box 282"/>
          <p:cNvSpPr txBox="1">
            <a:spLocks noChangeArrowheads="1"/>
          </p:cNvSpPr>
          <p:nvPr/>
        </p:nvSpPr>
        <p:spPr bwMode="auto">
          <a:xfrm>
            <a:off x="354806" y="8331994"/>
            <a:ext cx="9566126" cy="35814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lIns="268860" tIns="161316" rIns="268860" bIns="268860"/>
          <a:lstStyle/>
          <a:p>
            <a:pPr marL="230635" indent="-230635" algn="just" defTabSz="538147">
              <a:spcBef>
                <a:spcPct val="50000"/>
              </a:spcBef>
            </a:pPr>
            <a:r>
              <a:rPr lang="en-AU" altLang="zh-CN" sz="3000" b="1" baseline="0" dirty="0">
                <a:solidFill>
                  <a:srgbClr val="006699"/>
                </a:solidFill>
                <a:latin typeface="Arial" charset="0"/>
                <a:ea typeface="宋体" pitchFamily="2" charset="-122"/>
              </a:rPr>
              <a:t>Objective</a:t>
            </a:r>
          </a:p>
          <a:p>
            <a:pPr marL="269074" lvl="1" indent="-269074" algn="just" defTabSz="538147">
              <a:spcBef>
                <a:spcPct val="50000"/>
              </a:spcBef>
              <a:buBlip>
                <a:blip r:embed="rId3"/>
              </a:buBlip>
            </a:pPr>
            <a:r>
              <a:rPr lang="en-US" sz="2300" baseline="0" dirty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Our project aims to </a:t>
            </a:r>
            <a:r>
              <a:rPr lang="en-US" sz="2300" b="1" baseline="0" dirty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identify the logic </a:t>
            </a:r>
            <a:r>
              <a:rPr lang="en-US" sz="2300" baseline="0" dirty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of Regex checking and its vulnerability of being attacked</a:t>
            </a:r>
          </a:p>
          <a:p>
            <a:pPr marL="269074" lvl="1" indent="-269074" algn="just" defTabSz="538147">
              <a:spcBef>
                <a:spcPct val="50000"/>
              </a:spcBef>
              <a:buBlip>
                <a:blip r:embed="rId3"/>
              </a:buBlip>
            </a:pPr>
            <a:r>
              <a:rPr lang="en-US" sz="2300" baseline="0" dirty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Demonstrate how attackers can </a:t>
            </a:r>
            <a:r>
              <a:rPr lang="en-US" sz="2300" b="1" baseline="0" dirty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attack on vulnerable servers </a:t>
            </a:r>
            <a:r>
              <a:rPr lang="en-US" sz="2300" baseline="0" dirty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and occupy the resources of target machines.</a:t>
            </a:r>
          </a:p>
          <a:p>
            <a:pPr marL="269074" lvl="1" indent="-269074" algn="just" defTabSz="538147">
              <a:spcBef>
                <a:spcPct val="50000"/>
              </a:spcBef>
              <a:buBlip>
                <a:blip r:embed="rId3"/>
              </a:buBlip>
            </a:pPr>
            <a:r>
              <a:rPr lang="en-US" sz="2300" baseline="0" dirty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Figure out and verify </a:t>
            </a:r>
            <a:r>
              <a:rPr lang="en-US" sz="2300" b="1" baseline="0" dirty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solutions</a:t>
            </a:r>
            <a:r>
              <a:rPr lang="en-US" sz="2300" baseline="0" dirty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 to this </a:t>
            </a:r>
            <a:r>
              <a:rPr lang="en-US" sz="2300" baseline="0" dirty="0" err="1">
                <a:solidFill>
                  <a:srgbClr val="000000"/>
                </a:solidFill>
                <a:latin typeface="Arial" charset="0"/>
                <a:ea typeface="宋体" pitchFamily="2" charset="-122"/>
              </a:rPr>
              <a:t>ReDOS</a:t>
            </a:r>
            <a:r>
              <a:rPr lang="en-US" sz="2300" baseline="0" dirty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 attack</a:t>
            </a:r>
          </a:p>
          <a:p>
            <a:pPr marL="269074" lvl="1" indent="-269074" algn="just" defTabSz="538147">
              <a:spcBef>
                <a:spcPct val="50000"/>
              </a:spcBef>
              <a:buBlip>
                <a:blip r:embed="rId3"/>
              </a:buBlip>
            </a:pPr>
            <a:endParaRPr lang="en-US" sz="2300" baseline="0" dirty="0">
              <a:solidFill>
                <a:srgbClr val="000000"/>
              </a:solidFill>
              <a:latin typeface="Arial" charset="0"/>
              <a:ea typeface="宋体" pitchFamily="2" charset="-122"/>
            </a:endParaRPr>
          </a:p>
          <a:p>
            <a:pPr marL="269074" lvl="1" indent="-269074" algn="just" defTabSz="538147">
              <a:spcBef>
                <a:spcPct val="50000"/>
              </a:spcBef>
              <a:buBlip>
                <a:blip r:embed="rId3"/>
              </a:buBlip>
            </a:pPr>
            <a:endParaRPr lang="en-US" altLang="zh-CN" sz="2300" baseline="0" dirty="0">
              <a:solidFill>
                <a:srgbClr val="000000"/>
              </a:solidFill>
              <a:latin typeface="Arial" charset="0"/>
              <a:ea typeface="宋体" pitchFamily="2" charset="-122"/>
            </a:endParaRPr>
          </a:p>
          <a:p>
            <a:pPr marL="576586" lvl="2" indent="-269074" algn="just" defTabSz="538147">
              <a:spcBef>
                <a:spcPct val="50000"/>
              </a:spcBef>
              <a:buBlip>
                <a:blip r:embed="rId3"/>
              </a:buBlip>
            </a:pPr>
            <a:endParaRPr lang="en-US" altLang="zh-CN" sz="2300" baseline="0" dirty="0">
              <a:solidFill>
                <a:srgbClr val="000000"/>
              </a:solidFill>
              <a:latin typeface="Arial" charset="0"/>
              <a:ea typeface="宋体" pitchFamily="2" charset="-122"/>
            </a:endParaRPr>
          </a:p>
          <a:p>
            <a:pPr marL="576586" lvl="2" indent="-269074" algn="just" defTabSz="538147">
              <a:spcBef>
                <a:spcPct val="50000"/>
              </a:spcBef>
              <a:buBlip>
                <a:blip r:embed="rId3"/>
              </a:buBlip>
            </a:pPr>
            <a:endParaRPr lang="en-US" altLang="zh-CN" sz="2300" baseline="0" dirty="0">
              <a:solidFill>
                <a:srgbClr val="000000"/>
              </a:solidFill>
              <a:latin typeface="Arial" charset="0"/>
              <a:ea typeface="宋体" pitchFamily="2" charset="-122"/>
            </a:endParaRPr>
          </a:p>
          <a:p>
            <a:pPr marL="307512" lvl="2" algn="just" defTabSz="538147">
              <a:spcBef>
                <a:spcPct val="50000"/>
              </a:spcBef>
            </a:pPr>
            <a:r>
              <a:rPr lang="en-AU" altLang="zh-CN" sz="3000" b="1" baseline="0" dirty="0">
                <a:solidFill>
                  <a:srgbClr val="006699"/>
                </a:solidFill>
                <a:latin typeface="Arial" charset="0"/>
                <a:ea typeface="宋体" pitchFamily="2" charset="-122"/>
              </a:rPr>
              <a:t> </a:t>
            </a:r>
          </a:p>
          <a:p>
            <a:pPr marL="576586" lvl="1" indent="-269074" algn="just" defTabSz="538147">
              <a:spcBef>
                <a:spcPct val="50000"/>
              </a:spcBef>
              <a:buBlip>
                <a:blip r:embed="rId3"/>
              </a:buBlip>
            </a:pPr>
            <a:endParaRPr lang="en-US" sz="2300" baseline="0" dirty="0">
              <a:solidFill>
                <a:srgbClr val="000000"/>
              </a:solidFill>
              <a:latin typeface="Arial" charset="0"/>
              <a:ea typeface="宋体" pitchFamily="2" charset="-122"/>
            </a:endParaRPr>
          </a:p>
          <a:p>
            <a:pPr marL="230635" indent="-230635" algn="just" defTabSz="538147">
              <a:spcBef>
                <a:spcPct val="50000"/>
              </a:spcBef>
            </a:pPr>
            <a:endParaRPr lang="en-AU" altLang="zh-CN" sz="3000" b="1" baseline="0" dirty="0">
              <a:solidFill>
                <a:srgbClr val="006699"/>
              </a:solidFill>
              <a:latin typeface="Arial" charset="0"/>
              <a:ea typeface="宋体" pitchFamily="2" charset="-122"/>
            </a:endParaRPr>
          </a:p>
          <a:p>
            <a:pPr marL="230635" indent="-230635" algn="just" defTabSz="538147">
              <a:spcBef>
                <a:spcPct val="50000"/>
              </a:spcBef>
            </a:pPr>
            <a:endParaRPr lang="en-AU" altLang="zh-CN" sz="3000" b="1" baseline="0" dirty="0">
              <a:solidFill>
                <a:srgbClr val="006699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2422" name="Text Box 374"/>
          <p:cNvSpPr txBox="1">
            <a:spLocks noChangeArrowheads="1"/>
          </p:cNvSpPr>
          <p:nvPr/>
        </p:nvSpPr>
        <p:spPr bwMode="auto">
          <a:xfrm>
            <a:off x="21497505" y="11456194"/>
            <a:ext cx="8409781" cy="47244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lIns="268860" tIns="161316" rIns="268860" bIns="268860"/>
          <a:lstStyle/>
          <a:p>
            <a:pPr marL="0" lvl="1" algn="just" defTabSz="538147">
              <a:spcBef>
                <a:spcPct val="50000"/>
              </a:spcBef>
            </a:pPr>
            <a:r>
              <a:rPr lang="en-GB" altLang="zh-CN" sz="3000" b="1" baseline="0" dirty="0">
                <a:solidFill>
                  <a:srgbClr val="006699"/>
                </a:solidFill>
                <a:latin typeface="Arial" charset="0"/>
                <a:ea typeface="宋体" pitchFamily="2" charset="-122"/>
              </a:rPr>
              <a:t>Solutions</a:t>
            </a:r>
            <a:endParaRPr lang="en-US" altLang="zh-CN" sz="3000" b="1" baseline="0" dirty="0">
              <a:solidFill>
                <a:srgbClr val="000000"/>
              </a:solidFill>
              <a:latin typeface="Arial" charset="0"/>
              <a:ea typeface="宋体" pitchFamily="2" charset="-122"/>
            </a:endParaRPr>
          </a:p>
          <a:p>
            <a:pPr marL="269074" lvl="1" indent="-269074" algn="just" defTabSz="538147">
              <a:spcBef>
                <a:spcPct val="50000"/>
              </a:spcBef>
              <a:buBlip>
                <a:blip r:embed="rId3"/>
              </a:buBlip>
            </a:pPr>
            <a:r>
              <a:rPr lang="en-US" altLang="zh-CN" sz="2300" b="1" baseline="0" dirty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 Input Validation </a:t>
            </a:r>
            <a:r>
              <a:rPr lang="en-US" altLang="zh-CN" sz="2300" b="1" baseline="0" dirty="0">
                <a:solidFill>
                  <a:srgbClr val="000000"/>
                </a:solidFill>
                <a:latin typeface="Arial" charset="0"/>
                <a:ea typeface="宋体" pitchFamily="2" charset="-122"/>
                <a:sym typeface="Wingdings" pitchFamily="2" charset="2"/>
              </a:rPr>
              <a:t>(check the length of string before checking Regex)</a:t>
            </a:r>
            <a:r>
              <a:rPr lang="en-US" altLang="zh-CN" sz="2300" b="1" baseline="0" dirty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: </a:t>
            </a:r>
            <a:r>
              <a:rPr lang="en-US" altLang="zh-CN" sz="2300" baseline="0" dirty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Since the time is increasing exponentially with the length of the string, a possible way of preventing the attack is to filter those long inputs.</a:t>
            </a:r>
          </a:p>
          <a:p>
            <a:pPr marL="269074" lvl="1" indent="-269074" algn="just" defTabSz="538147">
              <a:spcBef>
                <a:spcPct val="50000"/>
              </a:spcBef>
              <a:buBlip>
                <a:blip r:embed="rId3"/>
              </a:buBlip>
            </a:pPr>
            <a:r>
              <a:rPr lang="en-US" altLang="zh-CN" sz="2300" baseline="0" dirty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 </a:t>
            </a:r>
            <a:r>
              <a:rPr lang="en-US" altLang="zh-CN" sz="2300" b="1" baseline="0" dirty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Flaw Checking (avoid using vulnerable Regex pattern): </a:t>
            </a:r>
            <a:r>
              <a:rPr lang="en-US" altLang="zh-CN" sz="2300" baseline="0" dirty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It is not possible to avoid using Regex, but it is possible to avoid using Evil Regex patterns. Make sure not using patterns like /(a+)+$/ or some hard to identify ones like /([a-z, 0-9]+)+$/</a:t>
            </a:r>
            <a:endParaRPr lang="en-US" altLang="zh-CN" sz="2300" b="1" baseline="0" dirty="0">
              <a:solidFill>
                <a:srgbClr val="000000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2570" name="Text Box 522"/>
          <p:cNvSpPr txBox="1">
            <a:spLocks noChangeArrowheads="1"/>
          </p:cNvSpPr>
          <p:nvPr/>
        </p:nvSpPr>
        <p:spPr bwMode="auto">
          <a:xfrm>
            <a:off x="10459666" y="3416201"/>
            <a:ext cx="11002540" cy="7069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44811" tIns="22404" rIns="44811" bIns="22404">
            <a:spAutoFit/>
          </a:bodyPr>
          <a:lstStyle/>
          <a:p>
            <a:pPr algn="l" defTabSz="538147">
              <a:spcBef>
                <a:spcPct val="50000"/>
              </a:spcBef>
            </a:pPr>
            <a:r>
              <a:rPr lang="en-GB" altLang="zh-CN" sz="3000" b="1" baseline="0" dirty="0">
                <a:solidFill>
                  <a:srgbClr val="006699"/>
                </a:solidFill>
                <a:latin typeface="Arial" charset="0"/>
                <a:ea typeface="宋体" pitchFamily="2" charset="-122"/>
              </a:rPr>
              <a:t>Regex Logic &amp; Attack Logic</a:t>
            </a:r>
            <a:endParaRPr lang="en-GB" sz="3000" b="1" baseline="0" dirty="0">
              <a:solidFill>
                <a:srgbClr val="006699"/>
              </a:solidFill>
              <a:latin typeface="Arial" charset="0"/>
            </a:endParaRPr>
          </a:p>
          <a:p>
            <a:pPr defTabSz="538147">
              <a:spcBef>
                <a:spcPct val="50000"/>
              </a:spcBef>
            </a:pPr>
            <a:endParaRPr lang="en-US" dirty="0"/>
          </a:p>
        </p:txBody>
      </p:sp>
      <p:sp>
        <p:nvSpPr>
          <p:cNvPr id="2589" name="Text Box 541"/>
          <p:cNvSpPr txBox="1">
            <a:spLocks noChangeArrowheads="1"/>
          </p:cNvSpPr>
          <p:nvPr/>
        </p:nvSpPr>
        <p:spPr bwMode="auto">
          <a:xfrm>
            <a:off x="10301982" y="11608594"/>
            <a:ext cx="10722471" cy="93726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lIns="268860" tIns="161316" rIns="268860" bIns="268860"/>
          <a:lstStyle/>
          <a:p>
            <a:pPr marL="276548" indent="-276548" algn="just" defTabSz="600077">
              <a:spcBef>
                <a:spcPct val="50000"/>
              </a:spcBef>
            </a:pPr>
            <a:r>
              <a:rPr lang="en-US" altLang="zh-CN" sz="3000" b="1" baseline="0" dirty="0">
                <a:solidFill>
                  <a:srgbClr val="006699"/>
                </a:solidFill>
                <a:latin typeface="Arial" charset="0"/>
                <a:ea typeface="宋体" pitchFamily="2" charset="-122"/>
              </a:rPr>
              <a:t>Implementation &amp; Results:</a:t>
            </a:r>
          </a:p>
          <a:p>
            <a:pPr marL="269074" lvl="1" indent="-269074" algn="just" defTabSz="538147">
              <a:spcBef>
                <a:spcPct val="50000"/>
              </a:spcBef>
              <a:buBlip>
                <a:blip r:embed="rId3"/>
              </a:buBlip>
            </a:pPr>
            <a:r>
              <a:rPr lang="en-US" altLang="zh-CN" sz="2300" b="1" baseline="0" dirty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 Bash script for attack:</a:t>
            </a:r>
          </a:p>
          <a:p>
            <a:pPr marL="576586" lvl="2" indent="-269074" algn="just" defTabSz="538147">
              <a:spcBef>
                <a:spcPct val="50000"/>
              </a:spcBef>
              <a:buBlip>
                <a:blip r:embed="rId3"/>
              </a:buBlip>
            </a:pPr>
            <a:r>
              <a:rPr lang="en-US" altLang="zh-CN" sz="2300" b="1" baseline="0" dirty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 </a:t>
            </a:r>
            <a:r>
              <a:rPr lang="en-US" altLang="zh-CN" sz="2300" baseline="0" dirty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Group the following task is sending </a:t>
            </a:r>
            <a:endParaRPr lang="en-US" altLang="zh-CN" sz="2300" b="1" baseline="0" dirty="0">
              <a:solidFill>
                <a:srgbClr val="000000"/>
              </a:solidFill>
              <a:latin typeface="Arial" charset="0"/>
              <a:ea typeface="宋体" pitchFamily="2" charset="-122"/>
            </a:endParaRPr>
          </a:p>
          <a:p>
            <a:pPr marL="0" lvl="1" algn="just" defTabSz="538147">
              <a:spcBef>
                <a:spcPct val="50000"/>
              </a:spcBef>
            </a:pPr>
            <a:endParaRPr lang="en-US" altLang="zh-CN" sz="2300" b="1" baseline="0" dirty="0">
              <a:solidFill>
                <a:srgbClr val="000000"/>
              </a:solidFill>
              <a:latin typeface="Arial" charset="0"/>
              <a:ea typeface="宋体" pitchFamily="2" charset="-122"/>
            </a:endParaRPr>
          </a:p>
          <a:p>
            <a:pPr marL="0" lvl="1" algn="just" defTabSz="538147">
              <a:spcBef>
                <a:spcPct val="50000"/>
              </a:spcBef>
            </a:pPr>
            <a:endParaRPr lang="en-US" altLang="zh-CN" sz="2300" b="1" baseline="0" dirty="0">
              <a:solidFill>
                <a:srgbClr val="000000"/>
              </a:solidFill>
              <a:latin typeface="Arial" charset="0"/>
              <a:ea typeface="宋体" pitchFamily="2" charset="-122"/>
            </a:endParaRPr>
          </a:p>
          <a:p>
            <a:pPr marL="269074" lvl="1" indent="-269074" algn="just" defTabSz="538147">
              <a:spcBef>
                <a:spcPct val="50000"/>
              </a:spcBef>
              <a:buBlip>
                <a:blip r:embed="rId3"/>
              </a:buBlip>
            </a:pPr>
            <a:r>
              <a:rPr lang="en-US" altLang="zh-CN" sz="2300" b="1" baseline="0" dirty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Evil Regex Preparation:</a:t>
            </a:r>
          </a:p>
          <a:p>
            <a:pPr marL="576586" lvl="2" indent="-269074" algn="just" defTabSz="538147">
              <a:spcBef>
                <a:spcPct val="50000"/>
              </a:spcBef>
              <a:buBlip>
                <a:blip r:embed="rId3"/>
              </a:buBlip>
            </a:pPr>
            <a:r>
              <a:rPr lang="en-US" altLang="zh-CN" sz="2300" b="1" baseline="0" dirty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 </a:t>
            </a:r>
            <a:r>
              <a:rPr lang="en-US" altLang="zh-CN" sz="2300" baseline="0" dirty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Read “email” and “password”</a:t>
            </a:r>
          </a:p>
          <a:p>
            <a:pPr marL="576586" lvl="2" indent="-269074" algn="just" defTabSz="538147">
              <a:spcBef>
                <a:spcPct val="50000"/>
              </a:spcBef>
              <a:buBlip>
                <a:blip r:embed="rId3"/>
              </a:buBlip>
            </a:pPr>
            <a:r>
              <a:rPr lang="en-US" altLang="zh-CN" sz="2300" baseline="0" dirty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 Check “email” using Evil Regex</a:t>
            </a:r>
          </a:p>
          <a:p>
            <a:pPr marL="576586" lvl="2" indent="-269074" algn="just" defTabSz="538147">
              <a:spcBef>
                <a:spcPct val="50000"/>
              </a:spcBef>
              <a:buBlip>
                <a:blip r:embed="rId3"/>
              </a:buBlip>
            </a:pPr>
            <a:r>
              <a:rPr lang="en-US" altLang="zh-CN" sz="2300" b="1" baseline="0" dirty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 </a:t>
            </a:r>
            <a:r>
              <a:rPr lang="en-US" altLang="zh-CN" sz="2300" baseline="0" dirty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Return Checking result</a:t>
            </a:r>
            <a:endParaRPr lang="en-US" altLang="zh-CN" sz="2300" b="1" baseline="0" dirty="0">
              <a:solidFill>
                <a:srgbClr val="000000"/>
              </a:solidFill>
              <a:latin typeface="Arial" charset="0"/>
              <a:ea typeface="宋体" pitchFamily="2" charset="-122"/>
            </a:endParaRPr>
          </a:p>
          <a:p>
            <a:pPr marL="0" lvl="1" algn="just" defTabSz="538147">
              <a:spcBef>
                <a:spcPct val="50000"/>
              </a:spcBef>
            </a:pPr>
            <a:endParaRPr lang="en-US" altLang="zh-CN" sz="2300" b="1" baseline="0" dirty="0">
              <a:solidFill>
                <a:srgbClr val="000000"/>
              </a:solidFill>
              <a:latin typeface="Arial" charset="0"/>
              <a:ea typeface="宋体" pitchFamily="2" charset="-122"/>
            </a:endParaRPr>
          </a:p>
          <a:p>
            <a:pPr marL="269074" lvl="1" indent="-269074" algn="just" defTabSz="538147">
              <a:spcBef>
                <a:spcPct val="50000"/>
              </a:spcBef>
              <a:buBlip>
                <a:blip r:embed="rId3"/>
              </a:buBlip>
            </a:pPr>
            <a:r>
              <a:rPr lang="en-US" altLang="zh-CN" sz="2300" b="1" baseline="0" dirty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Resource Monitoring </a:t>
            </a:r>
          </a:p>
          <a:p>
            <a:pPr marL="576586" lvl="2" indent="-269074" algn="just" defTabSz="538147">
              <a:spcBef>
                <a:spcPct val="50000"/>
              </a:spcBef>
              <a:buBlip>
                <a:blip r:embed="rId3"/>
              </a:buBlip>
            </a:pPr>
            <a:r>
              <a:rPr lang="en-AU" altLang="zh-CN" sz="2300" baseline="0" dirty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Use Linux resource monitoring to observe the result</a:t>
            </a:r>
          </a:p>
          <a:p>
            <a:pPr marL="307512" lvl="2" algn="just" defTabSz="538147">
              <a:spcBef>
                <a:spcPct val="50000"/>
              </a:spcBef>
            </a:pPr>
            <a:r>
              <a:rPr lang="en-AU" altLang="zh-CN" sz="2300" baseline="0" dirty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        With Evil Regex	  	              	 Without Evil Regex (Solution)		</a:t>
            </a:r>
          </a:p>
          <a:p>
            <a:pPr marL="269074" lvl="1" indent="-269074" algn="just" defTabSz="538147">
              <a:spcBef>
                <a:spcPct val="50000"/>
              </a:spcBef>
              <a:buBlip>
                <a:blip r:embed="rId3"/>
              </a:buBlip>
            </a:pPr>
            <a:endParaRPr lang="en-AU" altLang="zh-CN" sz="2300" baseline="0" dirty="0">
              <a:solidFill>
                <a:srgbClr val="000000"/>
              </a:solidFill>
              <a:latin typeface="Arial" charset="0"/>
              <a:ea typeface="宋体" pitchFamily="2" charset="-122"/>
            </a:endParaRPr>
          </a:p>
          <a:p>
            <a:pPr marL="269074" lvl="1" indent="-269074" algn="just" defTabSz="538147">
              <a:spcBef>
                <a:spcPct val="50000"/>
              </a:spcBef>
              <a:buBlip>
                <a:blip r:embed="rId3"/>
              </a:buBlip>
            </a:pPr>
            <a:endParaRPr lang="en-AU" altLang="zh-CN" sz="2300" baseline="0" dirty="0">
              <a:solidFill>
                <a:srgbClr val="000000"/>
              </a:solidFill>
              <a:latin typeface="Arial" charset="0"/>
              <a:ea typeface="宋体" pitchFamily="2" charset="-122"/>
            </a:endParaRPr>
          </a:p>
          <a:p>
            <a:pPr marL="269074" lvl="1" indent="-269074" algn="just" defTabSz="538147">
              <a:spcBef>
                <a:spcPct val="50000"/>
              </a:spcBef>
              <a:buBlip>
                <a:blip r:embed="rId3"/>
              </a:buBlip>
            </a:pPr>
            <a:endParaRPr lang="en-AU" altLang="zh-CN" sz="2300" baseline="0" dirty="0">
              <a:solidFill>
                <a:srgbClr val="000000"/>
              </a:solidFill>
              <a:latin typeface="Arial" charset="0"/>
              <a:ea typeface="宋体" pitchFamily="2" charset="-122"/>
            </a:endParaRPr>
          </a:p>
          <a:p>
            <a:pPr marL="269074" lvl="1" indent="-269074" algn="just" defTabSz="538147">
              <a:spcBef>
                <a:spcPct val="50000"/>
              </a:spcBef>
              <a:buBlip>
                <a:blip r:embed="rId3"/>
              </a:buBlip>
            </a:pPr>
            <a:endParaRPr lang="en-AU" altLang="zh-CN" sz="2300" baseline="0" dirty="0">
              <a:solidFill>
                <a:srgbClr val="000000"/>
              </a:solidFill>
              <a:latin typeface="Arial" charset="0"/>
              <a:ea typeface="宋体" pitchFamily="2" charset="-122"/>
            </a:endParaRPr>
          </a:p>
          <a:p>
            <a:pPr marL="0" lvl="1" algn="just" defTabSz="538147">
              <a:spcBef>
                <a:spcPct val="50000"/>
              </a:spcBef>
            </a:pPr>
            <a:endParaRPr lang="en-AU" altLang="zh-CN" sz="2300" baseline="0" dirty="0">
              <a:solidFill>
                <a:srgbClr val="000000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2590" name="AutoShape 542"/>
          <p:cNvSpPr>
            <a:spLocks noChangeArrowheads="1"/>
          </p:cNvSpPr>
          <p:nvPr/>
        </p:nvSpPr>
        <p:spPr bwMode="auto">
          <a:xfrm>
            <a:off x="10091738" y="11456194"/>
            <a:ext cx="11142960" cy="9677400"/>
          </a:xfrm>
          <a:prstGeom prst="roundRect">
            <a:avLst>
              <a:gd name="adj" fmla="val 3856"/>
            </a:avLst>
          </a:prstGeom>
          <a:noFill/>
          <a:ln w="12700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lIns="44811" tIns="22404" rIns="44811" bIns="22404" anchor="ctr"/>
          <a:lstStyle/>
          <a:p>
            <a:pPr defTabSz="538147"/>
            <a:endParaRPr lang="en-US" dirty="0"/>
          </a:p>
        </p:txBody>
      </p:sp>
      <p:sp>
        <p:nvSpPr>
          <p:cNvPr id="148" name="Text Box 26"/>
          <p:cNvSpPr txBox="1">
            <a:spLocks noChangeArrowheads="1"/>
          </p:cNvSpPr>
          <p:nvPr/>
        </p:nvSpPr>
        <p:spPr bwMode="auto">
          <a:xfrm>
            <a:off x="315367" y="3317179"/>
            <a:ext cx="9566126" cy="478621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T/>
            <a:bevelB/>
          </a:sp3d>
        </p:spPr>
        <p:txBody>
          <a:bodyPr lIns="268860" tIns="161316" rIns="268860" bIns="268860"/>
          <a:lstStyle/>
          <a:p>
            <a:pPr marL="269074" indent="-269074" algn="l" defTabSz="538147">
              <a:spcBef>
                <a:spcPct val="50000"/>
              </a:spcBef>
            </a:pPr>
            <a:r>
              <a:rPr lang="en-GB" altLang="zh-CN" sz="3000" b="1" baseline="0" dirty="0">
                <a:solidFill>
                  <a:srgbClr val="006699"/>
                </a:solidFill>
                <a:latin typeface="Arial" charset="0"/>
                <a:ea typeface="宋体" pitchFamily="2" charset="-122"/>
              </a:rPr>
              <a:t>Introduction</a:t>
            </a:r>
          </a:p>
          <a:p>
            <a:pPr marL="269074" indent="-269074" algn="just" defTabSz="538147">
              <a:spcBef>
                <a:spcPct val="50000"/>
              </a:spcBef>
              <a:buBlip>
                <a:blip r:embed="rId3"/>
              </a:buBlip>
            </a:pPr>
            <a:r>
              <a:rPr lang="en-US" sz="2300" b="1" baseline="0" dirty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Denial-of-Service Attack (DOS Attack) </a:t>
            </a:r>
            <a:r>
              <a:rPr lang="en-US" sz="2300" baseline="0" dirty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seeks to make resource unavailable to its intended user</a:t>
            </a:r>
            <a:endParaRPr lang="en-US" sz="2300" b="1" baseline="0" dirty="0">
              <a:solidFill>
                <a:srgbClr val="000000"/>
              </a:solidFill>
              <a:latin typeface="Arial" charset="0"/>
              <a:ea typeface="宋体" pitchFamily="2" charset="-122"/>
            </a:endParaRPr>
          </a:p>
          <a:p>
            <a:pPr marL="269074" indent="-269074" algn="just" defTabSz="538147">
              <a:spcBef>
                <a:spcPct val="50000"/>
              </a:spcBef>
              <a:buBlip>
                <a:blip r:embed="rId3"/>
              </a:buBlip>
            </a:pPr>
            <a:r>
              <a:rPr lang="en-US" sz="2300" b="1" baseline="0" dirty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Regular Expression Denial of Service (</a:t>
            </a:r>
            <a:r>
              <a:rPr lang="en-US" sz="2300" b="1" baseline="0" dirty="0" err="1">
                <a:solidFill>
                  <a:srgbClr val="000000"/>
                </a:solidFill>
                <a:latin typeface="Arial" charset="0"/>
                <a:ea typeface="宋体" pitchFamily="2" charset="-122"/>
              </a:rPr>
              <a:t>ReDOS</a:t>
            </a:r>
            <a:r>
              <a:rPr lang="en-AU" altLang="zh-CN" sz="2300" baseline="0" dirty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) exploits on imperfect implementations using regular expression with special designed patterns, to cause the target to respond very slowly or even temporally not able to provide service to intended users. </a:t>
            </a:r>
          </a:p>
          <a:p>
            <a:pPr marL="269074" indent="-269074" algn="just" defTabSz="538147">
              <a:spcBef>
                <a:spcPct val="50000"/>
              </a:spcBef>
              <a:buBlip>
                <a:blip r:embed="rId3"/>
              </a:buBlip>
            </a:pPr>
            <a:r>
              <a:rPr lang="en-AU" altLang="zh-CN" sz="2300" baseline="0" dirty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 </a:t>
            </a:r>
            <a:r>
              <a:rPr lang="en-AU" altLang="zh-CN" sz="2300" b="1" baseline="0" dirty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Evil Regex </a:t>
            </a:r>
            <a:r>
              <a:rPr lang="en-AU" altLang="zh-CN" sz="2300" baseline="0" dirty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is the pattern that may cause this vulnerability. With malicious string, attacker can perform </a:t>
            </a:r>
            <a:r>
              <a:rPr lang="en-AU" altLang="zh-CN" sz="2300" baseline="0" dirty="0" err="1">
                <a:solidFill>
                  <a:srgbClr val="000000"/>
                </a:solidFill>
                <a:latin typeface="Arial" charset="0"/>
                <a:ea typeface="宋体" pitchFamily="2" charset="-122"/>
              </a:rPr>
              <a:t>ReDOS</a:t>
            </a:r>
            <a:r>
              <a:rPr lang="en-AU" altLang="zh-CN" sz="2300" baseline="0" dirty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 to target website because it is using Evil Regex.</a:t>
            </a:r>
          </a:p>
        </p:txBody>
      </p:sp>
      <p:pic>
        <p:nvPicPr>
          <p:cNvPr id="1028" name="Picture 4" descr="C:\Users\xdong\Desktop\NUS logo - Against Orange Background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-49510"/>
            <a:ext cx="5540128" cy="3168650"/>
          </a:xfrm>
          <a:prstGeom prst="rect">
            <a:avLst/>
          </a:prstGeom>
          <a:noFill/>
        </p:spPr>
      </p:pic>
      <p:sp>
        <p:nvSpPr>
          <p:cNvPr id="23" name="Text Box 282"/>
          <p:cNvSpPr txBox="1">
            <a:spLocks noChangeArrowheads="1"/>
          </p:cNvSpPr>
          <p:nvPr/>
        </p:nvSpPr>
        <p:spPr bwMode="auto">
          <a:xfrm>
            <a:off x="313680" y="12141994"/>
            <a:ext cx="9566126" cy="8991599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lIns="268860" tIns="161316" rIns="268860" bIns="268860"/>
          <a:lstStyle/>
          <a:p>
            <a:pPr marL="230635" indent="-230635" algn="just" defTabSz="538147">
              <a:spcBef>
                <a:spcPct val="50000"/>
              </a:spcBef>
            </a:pPr>
            <a:r>
              <a:rPr lang="en-AU" altLang="zh-CN" sz="3000" b="1" baseline="0" dirty="0" err="1">
                <a:solidFill>
                  <a:srgbClr val="006699"/>
                </a:solidFill>
                <a:latin typeface="Arial" charset="0"/>
                <a:ea typeface="宋体" pitchFamily="2" charset="-122"/>
              </a:rPr>
              <a:t>ReDOS</a:t>
            </a:r>
            <a:r>
              <a:rPr lang="en-AU" altLang="zh-CN" sz="3000" b="1" baseline="0" dirty="0">
                <a:solidFill>
                  <a:srgbClr val="006699"/>
                </a:solidFill>
                <a:latin typeface="Arial" charset="0"/>
                <a:ea typeface="宋体" pitchFamily="2" charset="-122"/>
              </a:rPr>
              <a:t> Attack Experiment</a:t>
            </a:r>
          </a:p>
          <a:p>
            <a:pPr marL="269074" lvl="1" indent="-269074" algn="just" defTabSz="538147">
              <a:spcBef>
                <a:spcPct val="50000"/>
              </a:spcBef>
              <a:buBlip>
                <a:blip r:embed="rId3"/>
              </a:buBlip>
            </a:pPr>
            <a:r>
              <a:rPr lang="en-US" altLang="zh-CN" sz="2300" b="1" baseline="0" dirty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 Web Server: </a:t>
            </a:r>
            <a:r>
              <a:rPr lang="en-US" altLang="zh-CN" sz="2300" baseline="0" dirty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PHP web server with simple function is deployed. This server simulates a login page and it verifies username input with Evil Regex. Both legal the illegal message will be returned to client who calls it.</a:t>
            </a:r>
          </a:p>
          <a:p>
            <a:pPr marL="269074" lvl="1" indent="-269074" algn="just" defTabSz="538147">
              <a:spcBef>
                <a:spcPct val="50000"/>
              </a:spcBef>
              <a:buBlip>
                <a:blip r:embed="rId3"/>
              </a:buBlip>
            </a:pPr>
            <a:r>
              <a:rPr lang="en-US" altLang="zh-CN" sz="2300" b="1" baseline="0" dirty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 Normal Client: </a:t>
            </a:r>
            <a:r>
              <a:rPr lang="en-US" altLang="zh-CN" sz="2300" baseline="0" dirty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Web browser (specifically Firefox) is used as normal client to request.</a:t>
            </a:r>
          </a:p>
          <a:p>
            <a:pPr marL="269074" lvl="1" indent="-269074" algn="just" defTabSz="538147">
              <a:spcBef>
                <a:spcPct val="50000"/>
              </a:spcBef>
              <a:buBlip>
                <a:blip r:embed="rId3"/>
              </a:buBlip>
            </a:pPr>
            <a:r>
              <a:rPr lang="en-US" altLang="zh-CN" sz="2300" b="1" baseline="0" dirty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 Vulnerability Detection: </a:t>
            </a:r>
            <a:r>
              <a:rPr lang="en-US" altLang="zh-CN" sz="2300" baseline="0" dirty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Web browser is used to detect the vulnerability by requesting using malicious string. </a:t>
            </a:r>
          </a:p>
          <a:p>
            <a:pPr marL="269074" lvl="1" indent="-269074" algn="just" defTabSz="538147">
              <a:spcBef>
                <a:spcPct val="50000"/>
              </a:spcBef>
              <a:buBlip>
                <a:blip r:embed="rId3"/>
              </a:buBlip>
            </a:pPr>
            <a:r>
              <a:rPr lang="en-US" altLang="zh-CN" sz="2300" b="1" baseline="0" dirty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 DOS Attack: </a:t>
            </a:r>
            <a:r>
              <a:rPr lang="en-US" altLang="zh-CN" sz="2300" baseline="0" dirty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A bash script is used to attack server. Requests are sent in group of 1000. New group of requests are sent after the previous group finishes. </a:t>
            </a:r>
          </a:p>
          <a:p>
            <a:pPr marL="269074" lvl="1" indent="-269074" algn="just" defTabSz="538147">
              <a:spcBef>
                <a:spcPct val="50000"/>
              </a:spcBef>
              <a:buBlip>
                <a:blip r:embed="rId3"/>
              </a:buBlip>
            </a:pPr>
            <a:r>
              <a:rPr lang="en-US" altLang="zh-CN" sz="2300" baseline="0" dirty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 </a:t>
            </a:r>
            <a:r>
              <a:rPr lang="en-US" altLang="zh-CN" sz="2300" b="1" baseline="0" dirty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Observation: </a:t>
            </a:r>
            <a:r>
              <a:rPr lang="en-US" altLang="zh-CN" sz="2300" baseline="0" dirty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Two observation methods are adopted. One is to observe the resources on the server machine. Another one is to observe response time from a separated request.</a:t>
            </a:r>
          </a:p>
          <a:p>
            <a:pPr marL="269074" lvl="1" indent="-269074" algn="just" defTabSz="538147">
              <a:spcBef>
                <a:spcPct val="50000"/>
              </a:spcBef>
              <a:buBlip>
                <a:blip r:embed="rId3"/>
              </a:buBlip>
            </a:pPr>
            <a:r>
              <a:rPr lang="en-US" altLang="zh-CN" sz="2300" b="1" baseline="0" dirty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 Solution Verify: </a:t>
            </a:r>
            <a:r>
              <a:rPr lang="en-US" altLang="zh-CN" sz="2300" baseline="0" dirty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A new PHP web server with solution (avoid using Evil Regex) is deployed. Same </a:t>
            </a:r>
            <a:r>
              <a:rPr lang="en-US" altLang="zh-CN" sz="2300" baseline="0" dirty="0" err="1">
                <a:solidFill>
                  <a:srgbClr val="000000"/>
                </a:solidFill>
                <a:latin typeface="Arial" charset="0"/>
                <a:ea typeface="宋体" pitchFamily="2" charset="-122"/>
              </a:rPr>
              <a:t>ReDOS</a:t>
            </a:r>
            <a:r>
              <a:rPr lang="en-US" altLang="zh-CN" sz="2300" baseline="0" dirty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 attack is conducted. And same observations are done.</a:t>
            </a:r>
            <a:endParaRPr lang="en-US" altLang="zh-CN" sz="2300" b="1" baseline="0" dirty="0">
              <a:solidFill>
                <a:srgbClr val="FF0000"/>
              </a:solidFill>
              <a:latin typeface="Arial" charset="0"/>
              <a:ea typeface="宋体" pitchFamily="2" charset="-12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8772DD-82B8-7242-B105-82FDF1B123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59884" y="7901489"/>
            <a:ext cx="9602103" cy="30386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802A83A-638D-7649-92BD-7DC78C6799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246414" y="3447951"/>
            <a:ext cx="4132882" cy="762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0BF3679-279F-1544-ACF7-DAC57E83B7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366599" y="4060354"/>
            <a:ext cx="8715127" cy="35331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4DF0A39-9BC8-494A-ABA8-CB8161C4531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847054" y="5952012"/>
            <a:ext cx="3363722" cy="27168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AB351E5-B135-42B1-AD72-A8FD4E2B6B9E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8332" y="18161794"/>
            <a:ext cx="4152365" cy="23325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91C2144-C114-490F-BB4C-769A9BBB7F44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9448" y="18161794"/>
            <a:ext cx="4152364" cy="233256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ED34D4D-EE57-0D41-9D8C-4C80BFEF54A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989988" y="13548698"/>
            <a:ext cx="7881417" cy="68576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842EC82-7EBB-594E-82E9-827705C50D1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989448" y="14541810"/>
            <a:ext cx="4152365" cy="271500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Times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339966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>
          <a:outerShdw dist="107763" dir="2700000" algn="ctr" rotWithShape="0">
            <a:schemeClr val="tx1"/>
          </a:outerShdw>
        </a:effectLst>
      </a:spPr>
      <a:bodyPr vert="horz" wrap="none" lIns="66623" tIns="33310" rIns="66623" bIns="33310" numCol="1" anchor="ctr" anchorCtr="0" compatLnSpc="1">
        <a:prstTxWarp prst="textNoShape">
          <a:avLst/>
        </a:prstTxWarp>
      </a:bodyPr>
      <a:lstStyle>
        <a:defPPr marL="0" marR="0" indent="0" algn="ctr" defTabSz="8001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-25000" smtClean="0">
            <a:ln>
              <a:noFill/>
            </a:ln>
            <a:solidFill>
              <a:schemeClr val="tx1"/>
            </a:solidFill>
            <a:effectLst/>
            <a:latin typeface="Times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339966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>
          <a:outerShdw dist="107763" dir="2700000" algn="ctr" rotWithShape="0">
            <a:schemeClr val="tx1"/>
          </a:outerShdw>
        </a:effectLst>
      </a:spPr>
      <a:bodyPr vert="horz" wrap="none" lIns="66623" tIns="33310" rIns="66623" bIns="33310" numCol="1" anchor="ctr" anchorCtr="0" compatLnSpc="1">
        <a:prstTxWarp prst="textNoShape">
          <a:avLst/>
        </a:prstTxWarp>
      </a:bodyPr>
      <a:lstStyle>
        <a:defPPr marL="0" marR="0" indent="0" algn="ctr" defTabSz="8001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-25000" smtClean="0">
            <a:ln>
              <a:noFill/>
            </a:ln>
            <a:solidFill>
              <a:schemeClr val="tx1"/>
            </a:solidFill>
            <a:effectLst/>
            <a:latin typeface="Times" pitchFamily="18" charset="0"/>
          </a:defRPr>
        </a:defPPr>
      </a:lstStyle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17321</TotalTime>
  <Words>587</Words>
  <Application>Microsoft Macintosh PowerPoint</Application>
  <PresentationFormat>Custom</PresentationFormat>
  <Paragraphs>48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4" baseType="lpstr">
      <vt:lpstr>Arial</vt:lpstr>
      <vt:lpstr>Times</vt:lpstr>
      <vt:lpstr>Blank</vt:lpstr>
      <vt:lpstr>PowerPoint Presentation</vt:lpstr>
    </vt:vector>
  </TitlesOfParts>
  <Company>HSC Communications Production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Poster Template</dc:title>
  <dc:creator>HSC Communications Production</dc:creator>
  <cp:lastModifiedBy>1</cp:lastModifiedBy>
  <cp:revision>712</cp:revision>
  <cp:lastPrinted>2004-01-30T19:50:21Z</cp:lastPrinted>
  <dcterms:created xsi:type="dcterms:W3CDTF">2011-07-26T10:49:18Z</dcterms:created>
  <dcterms:modified xsi:type="dcterms:W3CDTF">2020-04-12T13:23:36Z</dcterms:modified>
</cp:coreProperties>
</file>